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7" r:id="rId13"/>
    <p:sldId id="266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Límites laterales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Montoya.-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4648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0CB44A7C-AAC7-4A4A-9F4A-F71EF867225D}"/>
              </a:ext>
            </a:extLst>
          </p:cNvPr>
          <p:cNvSpPr txBox="1"/>
          <p:nvPr/>
        </p:nvSpPr>
        <p:spPr>
          <a:xfrm>
            <a:off x="1999695" y="1260451"/>
            <a:ext cx="6957874" cy="1259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Obviamente, no tiene sentido pensar en límites laterales cuando x tiende a infinito (positivo o negativo).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9E81EF5F-1C11-452F-B02A-754963DFA9B4}"/>
              </a:ext>
            </a:extLst>
          </p:cNvPr>
          <p:cNvSpPr txBox="1"/>
          <p:nvPr/>
        </p:nvSpPr>
        <p:spPr>
          <a:xfrm>
            <a:off x="1999694" y="2566777"/>
            <a:ext cx="7046651" cy="2548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24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Nota:</a:t>
            </a:r>
            <a:r>
              <a:rPr lang="es-CL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en esta página decimos que un límite no existe sólo cuando no coincide con sus límites laterales, pero algunos matemáticos también consideran que el límite no existe si es infinito.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24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 2:</a:t>
            </a:r>
            <a:r>
              <a:rPr lang="es-CL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las definiciones de límite cambian ligeramente cuando </a:t>
            </a:r>
            <a:r>
              <a:rPr lang="es-CL" sz="2400" dirty="0">
                <a:solidFill>
                  <a:srgbClr val="000000"/>
                </a:solidFill>
                <a:effectLst/>
                <a:latin typeface="MJXc-TeX-math-Iw"/>
                <a:ea typeface="Times New Roman" panose="02020603050405020304" pitchFamily="18" charset="0"/>
                <a:cs typeface="Open Sans" panose="020B0606030504020204" pitchFamily="34" charset="0"/>
              </a:rPr>
              <a:t>L</a:t>
            </a:r>
            <a:r>
              <a:rPr lang="es-CL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 es infinito</a:t>
            </a:r>
            <a:r>
              <a:rPr lang="es-CL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233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79457908-0ACA-49C0-8927-3405CF6AD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436" y="976930"/>
            <a:ext cx="912552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ejemplo, el l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mite cuando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tiende a 0 de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CL" altLang="es-CL" sz="2400" dirty="0">
                <a:solidFill>
                  <a:srgbClr val="000000"/>
                </a:solidFill>
                <a:latin typeface="MJXc-TeX-math-Iw" charset="0"/>
                <a:ea typeface="Times New Roman" panose="02020603050405020304" pitchFamily="18" charset="0"/>
                <a:cs typeface="Open Sans" panose="020B0606030504020204" pitchFamily="34" charset="0"/>
              </a:rPr>
              <a:t>f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in-Rw" charset="0"/>
                <a:ea typeface="Times New Roman" panose="02020603050405020304" pitchFamily="18" charset="0"/>
                <a:cs typeface="Open Sans" panose="020B0606030504020204" pitchFamily="34" charset="0"/>
              </a:rPr>
              <a:t>(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 charset="0"/>
                <a:ea typeface="Times New Roman" panose="02020603050405020304" pitchFamily="18" charset="0"/>
                <a:cs typeface="Open Sans" panose="020B0606030504020204" pitchFamily="34" charset="0"/>
              </a:rPr>
              <a:t>x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in-Rw" charset="0"/>
                <a:ea typeface="Times New Roman" panose="02020603050405020304" pitchFamily="18" charset="0"/>
                <a:cs typeface="Open Sans" panose="020B0606030504020204" pitchFamily="34" charset="0"/>
              </a:rPr>
              <a:t>)=1/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 charset="0"/>
                <a:ea typeface="Times New Roman" panose="02020603050405020304" pitchFamily="18" charset="0"/>
                <a:cs typeface="Open Sans" panose="020B0606030504020204" pitchFamily="34" charset="0"/>
              </a:rPr>
              <a:t>x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in-Rw" charset="0"/>
                <a:ea typeface="Times New Roman" panose="02020603050405020304" pitchFamily="18" charset="0"/>
                <a:cs typeface="Open Sans" panose="020B0606030504020204" pitchFamily="34" charset="0"/>
              </a:rPr>
              <a:t>2     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existe y es infinito positivo: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193" name="Imagen 14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2207DAC5-ADC3-4328-9AC2-55678092E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726" y="2357727"/>
            <a:ext cx="2549237" cy="1401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DAC9A678-DA83-45C1-8BBE-90C3AF178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436" y="2200852"/>
            <a:ext cx="912552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632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xmlns="" id="{9128B183-749F-4465-8211-E44EAEB83FD9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339903" y="1612490"/>
                <a:ext cx="10363826" cy="3424107"/>
              </a:xfrm>
            </p:spPr>
            <p:txBody>
              <a:bodyPr/>
              <a:lstStyle/>
              <a:p>
                <a:r>
                  <a:rPr lang="es-MX" dirty="0"/>
                  <a:t>Hay que analizar los limites laterales: 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pt-BR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pt-BR" sz="28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pt-BR" sz="2800" i="0" smtClean="0">
                                <a:latin typeface="Cambria Math" panose="02040503050406030204" pitchFamily="18" charset="0"/>
                              </a:rPr>
                              <m:t>l</m:t>
                            </m:r>
                            <m:r>
                              <a:rPr lang="es-MX" sz="2800" b="0" i="1" smtClean="0">
                                <a:latin typeface="Cambria Math" panose="02040503050406030204" pitchFamily="18" charset="0"/>
                              </a:rPr>
                              <m:t>𝑖𝑚</m:t>
                            </m:r>
                          </m:e>
                          <m:lim>
                            <m:r>
                              <a:rPr lang="pt-BR" sz="280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sz="2800" i="1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pt-BR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</a:rPr>
                                  <m:t>+0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pt-BR" sz="2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MX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pt-BR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func>
                  </m:oMath>
                </a14:m>
                <a:endParaRPr lang="es-CL" sz="2800" dirty="0"/>
              </a:p>
              <a:p>
                <a:endParaRPr lang="es-CL" sz="28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pt-BR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pt-BR" sz="28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pt-BR" sz="2800" i="0" smtClean="0">
                                <a:latin typeface="Cambria Math" panose="02040503050406030204" pitchFamily="18" charset="0"/>
                              </a:rPr>
                              <m:t>l</m:t>
                            </m:r>
                            <m:r>
                              <a:rPr lang="es-MX" sz="2800" b="0" i="1" smtClean="0">
                                <a:latin typeface="Cambria Math" panose="02040503050406030204" pitchFamily="18" charset="0"/>
                              </a:rPr>
                              <m:t>𝑖𝑚</m:t>
                            </m:r>
                          </m:e>
                          <m:lim>
                            <m:r>
                              <a:rPr lang="pt-BR" sz="280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sz="2800" i="1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pt-BR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</a:rPr>
                                  <m:t>−0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pt-BR" sz="2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MX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pt-BR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func>
                  </m:oMath>
                </a14:m>
                <a:endParaRPr lang="es-CL" sz="2800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9128B183-749F-4465-8211-E44EAEB83FD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339903" y="1612490"/>
                <a:ext cx="10363826" cy="3424107"/>
              </a:xfrm>
              <a:blipFill>
                <a:blip r:embed="rId2"/>
                <a:stretch>
                  <a:fillRect l="-52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492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47564D3D-3EBE-4613-ABD9-8FC6C0D12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3163" y="1209752"/>
            <a:ext cx="557257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fica de la funci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n: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217" name="Imagen 15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79F0A463-4BA0-40C2-BECC-B7F996860F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270" y="2006357"/>
            <a:ext cx="5317724" cy="374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12D6AEC4-CBC4-4CF4-98AE-7E5D87248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1270" y="527891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6319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n 17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7DED519E-5F80-4911-890C-0C47C38743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210" y="2087561"/>
            <a:ext cx="1554163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1" name="Imagen 18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E85D2F13-4020-4229-824A-EED397BCF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0791" y="3648953"/>
            <a:ext cx="3726353" cy="312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C89D627-6DA2-4260-A1F5-67F485064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0054" y="467522"/>
            <a:ext cx="9993327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2. Ejemplos de l</a:t>
            </a:r>
            <a:r>
              <a:rPr kumimoji="0" lang="es-CL" altLang="es-CL" sz="24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urier New" panose="02070309020205020404" pitchFamily="49" charset="0"/>
              </a:rPr>
              <a:t>í</a:t>
            </a:r>
            <a:r>
              <a:rPr kumimoji="0" lang="es-CL" altLang="es-CL" sz="24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mites laterales distintos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 1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funci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logaritmo est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definida para los reales positivos. Por tanto, podemos calcular su l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mite por la derecha de 0, pero no por su izquierda: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15AA590-14CA-4874-99F4-2FE1188A0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0055" y="4321605"/>
            <a:ext cx="2613472" cy="5693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kumimoji="0" lang="es-CL" altLang="es-CL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kumimoji="0" lang="es-CL" altLang="es-CL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fica: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187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Imagen 19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5EE4A835-0F59-4378-8307-779546408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855" y="2752438"/>
            <a:ext cx="2697017" cy="3177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Imagen 20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CEDEDFC6-C724-495A-AB88-6C06D6183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273" y="1930218"/>
            <a:ext cx="3602182" cy="335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4B15753-846E-4754-A885-AE4E593F0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273" y="212658"/>
            <a:ext cx="8663709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 2</a:t>
            </a:r>
            <a:endParaRPr kumimoji="0" lang="es-CL" altLang="es-C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las funciones racionales (fracciones de polinomios), los puntos que anulan al denominador son puntos donde, generalmente, los l</a:t>
            </a:r>
            <a:r>
              <a:rPr kumimoji="0" lang="es-CL" altLang="es-CL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kumimoji="0" lang="es-CL" altLang="es-CL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mites laterales no coinciden.</a:t>
            </a:r>
            <a:endParaRPr kumimoji="0" lang="es-CL" altLang="es-C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ejemplo,</a:t>
            </a:r>
            <a:endParaRPr kumimoji="0" lang="es-CL" altLang="es-C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F250BD1-7243-4120-AC1A-6D087720583F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7680182" y="1233020"/>
            <a:ext cx="2955636" cy="5693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kumimoji="0" lang="es-CL" altLang="es-CL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kumimoji="0" lang="es-CL" altLang="es-CL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fica: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73890E9A-DCAC-4407-BE97-9E9E2A2C0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928" y="872807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 3</a:t>
            </a:r>
            <a:endParaRPr kumimoji="0" lang="es-CL" alt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xmlns="" id="{EC707EF2-8DB1-4075-B10C-F25B3D805BFF}"/>
                  </a:ext>
                </a:extLst>
              </p:cNvPr>
              <p:cNvSpPr txBox="1"/>
              <p:nvPr/>
            </p:nvSpPr>
            <p:spPr>
              <a:xfrm>
                <a:off x="3692379" y="1512294"/>
                <a:ext cx="2034166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pt-BR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pt-BR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pt-BR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pt-BR" i="1" smtClean="0"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pt-B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C707EF2-8DB1-4075-B10C-F25B3D805B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2379" y="1512294"/>
                <a:ext cx="2034166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247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21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F8C3EC8E-C522-4B5C-ABBC-ED633273C01A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9726" y="2594604"/>
            <a:ext cx="2039174" cy="2048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75B0F9E-FE9A-4EE4-913C-604CB8B6C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892" y="1213909"/>
            <a:ext cx="8174289" cy="8617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l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mites laterales s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coinciden en el caso de la funci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1300" dirty="0">
              <a:solidFill>
                <a:srgbClr val="000000"/>
              </a:solidFill>
              <a:latin typeface="Open Sans" panose="020B06060305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xmlns="" id="{9DC07978-A57B-4F5D-A8C7-9A900807BAD2}"/>
                  </a:ext>
                </a:extLst>
              </p:cNvPr>
              <p:cNvSpPr txBox="1"/>
              <p:nvPr/>
            </p:nvSpPr>
            <p:spPr>
              <a:xfrm>
                <a:off x="2112961" y="2544800"/>
                <a:ext cx="1579022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pt-BR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pt-BR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pt-BR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s-MX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pt-BR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pt-BR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MX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s-MX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pt-BR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MX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s-MX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MX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9DC07978-A57B-4F5D-A8C7-9A900807BA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2961" y="2544800"/>
                <a:ext cx="1579022" cy="6939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xmlns="" id="{206E20C8-D317-45D7-89AB-FEE014AC8CF9}"/>
                  </a:ext>
                </a:extLst>
              </p:cNvPr>
              <p:cNvSpPr txBox="1"/>
              <p:nvPr/>
            </p:nvSpPr>
            <p:spPr>
              <a:xfrm>
                <a:off x="744788" y="3812919"/>
                <a:ext cx="3648364" cy="7862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pt-BR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pt-BR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pt-BR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s-MX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pt-BR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pt-BR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MX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s-MX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pt-BR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pt-BR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MX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s-MX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MX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206E20C8-D317-45D7-89AB-FEE014AC8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88" y="3812919"/>
                <a:ext cx="3648364" cy="7862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0341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magen 22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E2335CE7-8847-4825-9EBB-C1F15B001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868" y="1731148"/>
            <a:ext cx="1905000" cy="872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89" name="Imagen 23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4CFBFA7B-228B-4067-9141-E92FE8D5CB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617" y="3998312"/>
            <a:ext cx="2503503" cy="257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F823D10-842F-44B4-9354-4D7829A82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960" y="-7267"/>
            <a:ext cx="10407886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 3</a:t>
            </a:r>
            <a:endParaRPr kumimoji="0" lang="es-CL" altLang="es-C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las funciones definidas a trozos, es habitual que no coincidan los l</a:t>
            </a:r>
            <a:r>
              <a:rPr kumimoji="0" lang="es-CL" altLang="es-CL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kumimoji="0" lang="es-CL" altLang="es-CL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mites laterales en los puntos donde cambia la definici</a:t>
            </a:r>
            <a:r>
              <a:rPr kumimoji="0" lang="es-CL" altLang="es-CL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kumimoji="0" lang="es-CL" altLang="es-CL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endParaRPr kumimoji="0" lang="es-CL" altLang="es-C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ejemplo, sea la funci</a:t>
            </a:r>
            <a:r>
              <a:rPr kumimoji="0" lang="es-CL" altLang="es-CL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kumimoji="0" lang="es-CL" altLang="es-CL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kumimoji="0" lang="es-CL" altLang="es-C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499C734-26B0-4650-B775-485E56CCA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596" y="34290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l</a:t>
            </a:r>
            <a:r>
              <a:rPr kumimoji="0" lang="es-CL" altLang="es-CL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kumimoji="0" lang="es-CL" altLang="es-CL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mites laterales en 0 son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8EA79B0-79FB-4438-B5E1-0BB5A13BB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241" y="3998312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35516F39-E458-4B66-9573-75654CA3F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3374" y="1665088"/>
            <a:ext cx="4223171" cy="56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kumimoji="0" lang="es-CL" altLang="es-CL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kumimoji="0" lang="es-CL" altLang="es-CL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fica: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294" name="Imagen 24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65663544-0131-4B48-8C9F-7E3E69311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2532017"/>
            <a:ext cx="4710545" cy="3176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8">
            <a:extLst>
              <a:ext uri="{FF2B5EF4-FFF2-40B4-BE49-F238E27FC236}">
                <a16:creationId xmlns:a16="http://schemas.microsoft.com/office/drawing/2014/main" xmlns="" id="{260E86D7-34E6-4B2A-8D6B-E7EF41A5C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9447" y="4753530"/>
            <a:ext cx="2320197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101568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6618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BC835D41-08E3-4509-8AD4-B0A43EB221BD}"/>
              </a:ext>
            </a:extLst>
          </p:cNvPr>
          <p:cNvSpPr txBox="1"/>
          <p:nvPr/>
        </p:nvSpPr>
        <p:spPr>
          <a:xfrm>
            <a:off x="1283853" y="1280769"/>
            <a:ext cx="8146473" cy="3646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Recordemos  que una función es </a:t>
            </a:r>
            <a:r>
              <a:rPr lang="es-CL" sz="24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continua</a:t>
            </a:r>
            <a:r>
              <a:rPr lang="es-CL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en un punto a si su límite en a coincide con f(a). Como consecuencia, sus límites laterales coinciden.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tanto, los puntos candidatos a límites laterales distintos que hemos visto son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L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Puntos de discontinuidad</a:t>
            </a:r>
            <a:endParaRPr lang="es-CL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L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Puntos donde cambia la definición</a:t>
            </a:r>
            <a:endParaRPr lang="es-CL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L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Puntos donde no está definida la función</a:t>
            </a:r>
            <a:endParaRPr lang="es-CL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285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670F3EF9-DA45-42FA-AD1D-2A1D1CB0C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901" y="768321"/>
            <a:ext cx="523782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Problema 1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Calcular los siguientes l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mites laterales: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337" name="Imagen 26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27ECDC79-92C5-4988-9EF5-285614970A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20" y="2170590"/>
            <a:ext cx="2476870" cy="2241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66B54D55-0236-4943-9B47-D25AAC61B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720" y="3191353"/>
            <a:ext cx="5237825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4773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1" name="Marcador de contenido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845194" y="998409"/>
                <a:ext cx="10363826" cy="3424107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s-ES" sz="2400" dirty="0"/>
                  <a:t>¿Qué es un limite </a:t>
                </a:r>
              </a:p>
              <a:p>
                <a:pPr marL="0" indent="0">
                  <a:buNone/>
                </a:pPr>
                <a:r>
                  <a:rPr lang="es-ES" sz="2400" cap="none" dirty="0"/>
                  <a:t>para una función matemática </a:t>
                </a:r>
                <a:r>
                  <a:rPr lang="es-CL" sz="2400" cap="none" dirty="0"/>
                  <a:t> f(x) en un punto x= a 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sz="2400" i="1" cap="none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sz="2400" i="1" cap="none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 sz="2400" i="0" cap="none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sz="2400" i="1" cap="none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sz="2400" i="1" cap="none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s-ES" sz="2400" b="0" i="1" cap="none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s-ES" sz="2400" b="0" i="1" cap="none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s-ES" sz="2400" b="0" i="1" cap="none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ES" sz="2400" b="0" i="1" cap="none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sz="2400" b="0" i="1" cap="none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s-CL" sz="2400" cap="none" dirty="0"/>
                  <a:t> , significa que en el límite f(x) es tan próximo a </a:t>
                </a:r>
                <a:r>
                  <a:rPr lang="es-CL" sz="2400" cap="none" dirty="0" err="1"/>
                  <a:t>a</a:t>
                </a:r>
                <a:r>
                  <a:rPr lang="es-CL" sz="2400" cap="none" dirty="0"/>
                  <a:t> como queramos y el valor de x se acerca tanto a </a:t>
                </a:r>
                <a:r>
                  <a:rPr lang="es-CL" sz="2400" cap="none" dirty="0" err="1"/>
                  <a:t>a</a:t>
                </a:r>
                <a:r>
                  <a:rPr lang="es-CL" sz="2400" cap="none" dirty="0"/>
                  <a:t> </a:t>
                </a:r>
              </a:p>
              <a:p>
                <a:pPr marL="0" indent="0">
                  <a:buNone/>
                </a:pPr>
                <a:endParaRPr lang="es-CL" sz="2400" cap="none" dirty="0"/>
              </a:p>
              <a:p>
                <a:pPr marL="0" indent="0">
                  <a:buNone/>
                </a:pPr>
                <a:r>
                  <a:rPr lang="es-CL" sz="2400" cap="none" dirty="0"/>
                  <a:t>como se quiera , simbólicamente lo escribimos de la forma:</a:t>
                </a:r>
              </a:p>
              <a:p>
                <a:pPr marL="0" indent="0">
                  <a:buNone/>
                </a:pPr>
                <a:endParaRPr lang="es-ES" sz="2400" cap="none" dirty="0"/>
              </a:p>
              <a:p>
                <a:pPr marL="0" indent="0">
                  <a:buNone/>
                </a:pPr>
                <a:endParaRPr lang="es-ES" sz="2400" cap="none" dirty="0"/>
              </a:p>
              <a:p>
                <a:pPr marL="0" indent="0">
                  <a:buNone/>
                </a:pPr>
                <a:r>
                  <a:rPr lang="es-ES" sz="2400" cap="none" dirty="0"/>
                  <a:t>Así decimos que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sz="2400" i="1" cap="none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sz="2400" i="1" cap="none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 sz="2400" cap="none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ES" sz="2400" b="0" i="1" cap="none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sz="2400" i="1" cap="none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s-ES" sz="2400" b="0" i="1" cap="none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lim>
                        </m:limLow>
                      </m:fName>
                      <m:e>
                        <m:sSup>
                          <m:sSupPr>
                            <m:ctrlPr>
                              <a:rPr lang="es-ES" sz="2400" i="1" cap="none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2400" b="0" i="1" cap="none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ES" sz="2400" b="0" i="1" cap="none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func>
                  </m:oMath>
                </a14:m>
                <a:r>
                  <a:rPr lang="es-ES" sz="2400" cap="none" dirty="0"/>
                  <a:t>  , es 1 </a:t>
                </a:r>
              </a:p>
              <a:p>
                <a:pPr marL="0" indent="0">
                  <a:buNone/>
                </a:pPr>
                <a:endParaRPr lang="es-ES" sz="2400" cap="none" dirty="0"/>
              </a:p>
              <a:p>
                <a:pPr marL="0" indent="0">
                  <a:buNone/>
                </a:pPr>
                <a:r>
                  <a:rPr lang="es-ES" sz="2400" cap="none" dirty="0"/>
                  <a:t>También;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sz="2400" i="1" cap="none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sz="2400" i="1" cap="none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 sz="2400" cap="none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ES" sz="2400" i="1" cap="none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sz="2400" i="1" cap="none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s-ES" sz="2400" b="0" i="1" cap="none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lim>
                        </m:limLow>
                      </m:fName>
                      <m:e>
                        <m:sSup>
                          <m:sSupPr>
                            <m:ctrlPr>
                              <a:rPr lang="es-ES" sz="2400" i="1" cap="none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2400" i="1" cap="none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ES" sz="2400" i="1" cap="none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func>
                  </m:oMath>
                </a14:m>
                <a:r>
                  <a:rPr lang="es-ES" sz="2400" cap="none" dirty="0"/>
                  <a:t>  , es  4</a:t>
                </a:r>
              </a:p>
            </p:txBody>
          </p:sp>
        </mc:Choice>
        <mc:Fallback xmlns="">
          <p:sp>
            <p:nvSpPr>
              <p:cNvPr id="31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845194" y="998409"/>
                <a:ext cx="10363826" cy="3424107"/>
              </a:xfrm>
              <a:blipFill>
                <a:blip r:embed="rId2"/>
                <a:stretch>
                  <a:fillRect l="-941" t="-178" r="-941" b="-7379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ángulo 33"/>
          <p:cNvSpPr/>
          <p:nvPr/>
        </p:nvSpPr>
        <p:spPr>
          <a:xfrm>
            <a:off x="2309179" y="2855156"/>
            <a:ext cx="6096000" cy="4385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36090" marR="1663700" algn="ctr">
              <a:lnSpc>
                <a:spcPts val="1310"/>
              </a:lnSpc>
              <a:spcBef>
                <a:spcPts val="455"/>
              </a:spcBef>
              <a:spcAft>
                <a:spcPts val="0"/>
              </a:spcAft>
            </a:pPr>
            <a:r>
              <a:rPr lang="es-CL" spc="-13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s-CL" spc="-45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´</a:t>
            </a:r>
            <a:r>
              <a:rPr lang="es-CL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ım</a:t>
            </a:r>
            <a:r>
              <a:rPr lang="es-CL" spc="-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s-CL" spc="-17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r>
              <a:rPr lang="es-CL" spc="19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s-CL" spc="18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s-CL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28470" marR="2280920" algn="ctr">
              <a:lnSpc>
                <a:spcPts val="700"/>
              </a:lnSpc>
              <a:spcAft>
                <a:spcPts val="0"/>
              </a:spcAft>
            </a:pPr>
            <a:r>
              <a:rPr lang="es-CL" sz="10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x→a</a:t>
            </a:r>
            <a:endParaRPr lang="es-CL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650"/>
              </a:lnSpc>
              <a:spcBef>
                <a:spcPts val="40"/>
              </a:spcBef>
              <a:spcAft>
                <a:spcPts val="0"/>
              </a:spcAft>
            </a:pPr>
            <a:r>
              <a:rPr lang="es-CL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CL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3746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6BA6CB5C-309C-41BC-B2EC-E94F53EAD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4277" y="515393"/>
            <a:ext cx="472139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Problema 2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Calcular los siguientes l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mites laterales: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361" name="Imagen 27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5CFE9E38-7A15-4764-9E8A-9E0BEFD72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01" y="2242419"/>
            <a:ext cx="3085753" cy="2246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66D05E6D-A54D-4578-BAAC-148BF0827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7375" y="30138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0784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n 28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A68CEB5E-1AA4-4284-9654-CEB08B245E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709" y="1854427"/>
            <a:ext cx="1761836" cy="728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5" name="Imagen 29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70E4CEB1-4188-4D03-A8BF-C55E87690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072" y="3915036"/>
            <a:ext cx="2724727" cy="1452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352DE39-130B-4DE8-AF45-7ACBF9C13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419" y="921513"/>
            <a:ext cx="5126182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Problema 3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Calcular el siguiente l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mite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36B2FA5-DF3F-4306-85EE-1960FB60B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7688" y="3017198"/>
            <a:ext cx="734496" cy="5693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siendo</a:t>
            </a:r>
            <a:endParaRPr kumimoji="0" lang="es-CL" altLang="es-CL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7501264-A5DD-44F7-B876-6CE7F7259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579" y="3448772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595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Imagen 30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135373DD-35A6-48C4-8CC9-0073850CE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027" y="1155530"/>
            <a:ext cx="1380343" cy="71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09" name="Imagen 31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A98A606A-7B56-48C1-9466-C83822CD9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838" y="3311372"/>
            <a:ext cx="2994526" cy="2493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0D33927-EA7A-49DF-84DE-86B3BB8DF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1412" y="886090"/>
            <a:ext cx="4177497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Problema 4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Calcular el siguiente l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mite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2DA79EF-7F9D-4E8F-91A2-78C0C1C1A5E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031283" y="2662860"/>
            <a:ext cx="2614608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siendo</a:t>
            </a:r>
            <a:endParaRPr kumimoji="0" lang="es-CL" altLang="es-C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AA3085B-AE3A-43A7-9E68-73679899E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1283" y="3230066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78096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270933" y="775358"/>
                <a:ext cx="11503377" cy="5173886"/>
              </a:xfrm>
            </p:spPr>
            <p:txBody>
              <a:bodyPr/>
              <a:lstStyle/>
              <a:p>
                <a:r>
                  <a:rPr lang="es-ES" dirty="0" smtClean="0"/>
                  <a:t>Ejercicios de aplicación: Limites laterales.</a:t>
                </a:r>
              </a:p>
              <a:p>
                <a:r>
                  <a:rPr lang="es-ES" dirty="0" smtClean="0"/>
                  <a:t>1.-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ES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ES" i="0" smtClean="0">
                                <a:latin typeface="Cambria Math" panose="02040503050406030204" pitchFamily="18" charset="0"/>
                              </a:rPr>
                              <m:t>l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𝑖𝑚</m:t>
                            </m:r>
                          </m:e>
                          <m:lim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ES" i="1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lim>
                        </m:limLow>
                      </m:fName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𝑠𝑒𝑛𝑥</m:t>
                        </m:r>
                      </m:e>
                    </m:func>
                  </m:oMath>
                </a14:m>
                <a:r>
                  <a:rPr lang="es-ES" dirty="0" smtClean="0"/>
                  <a:t>		2.-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ES">
                                <a:latin typeface="Cambria Math" panose="02040503050406030204" pitchFamily="18" charset="0"/>
                              </a:rPr>
                              <m:t>l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𝑖𝑚</m:t>
                            </m:r>
                          </m:e>
                          <m:lim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</m:func>
                  </m:oMath>
                </a14:m>
                <a:r>
                  <a:rPr lang="es-ES" dirty="0" smtClean="0"/>
                  <a:t> 		3.-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ES">
                                <a:latin typeface="Cambria Math" panose="02040503050406030204" pitchFamily="18" charset="0"/>
                              </a:rPr>
                              <m:t>l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𝑖𝑚</m:t>
                            </m:r>
                          </m:e>
                          <m:lim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𝑠𝑒𝑛𝑥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𝑐𝑜𝑠𝑥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s-CL" dirty="0" smtClean="0"/>
              </a:p>
              <a:p>
                <a:r>
                  <a:rPr lang="es-ES" dirty="0" smtClean="0"/>
                  <a:t>4.-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ES">
                                <a:latin typeface="Cambria Math" panose="02040503050406030204" pitchFamily="18" charset="0"/>
                              </a:rPr>
                              <m:t>l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𝑖𝑚</m:t>
                            </m:r>
                          </m:e>
                          <m:lim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→4</m:t>
                            </m:r>
                          </m:lim>
                        </m:limLow>
                      </m:fName>
                      <m:e>
                        <m:sSup>
                          <m:sSupPr>
                            <m:ctrlPr>
                              <a:rPr lang="es-E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ad>
                          <m:radPr>
                            <m:degHide m:val="on"/>
                            <m:ctrlPr>
                              <a:rPr lang="es-E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e>
                    </m:func>
                  </m:oMath>
                </a14:m>
                <a:r>
                  <a:rPr lang="es-CL" dirty="0" smtClean="0"/>
                  <a:t>			5.-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ES">
                                <a:latin typeface="Cambria Math" panose="02040503050406030204" pitchFamily="18" charset="0"/>
                              </a:rPr>
                              <m:t>l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𝑖𝑚</m:t>
                            </m:r>
                          </m:e>
                          <m:lim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→1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E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r>
                  <a:rPr lang="es-CL" dirty="0" smtClean="0"/>
                  <a:t>		6.-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ES">
                                <a:latin typeface="Cambria Math" panose="02040503050406030204" pitchFamily="18" charset="0"/>
                              </a:rPr>
                              <m:t>l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𝑖𝑚</m:t>
                            </m:r>
                          </m:e>
                          <m:lim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d>
                          <m:dPr>
                            <m:begChr m:val="|"/>
                            <m:endChr m:val="|"/>
                            <m:ctrlPr>
                              <a:rPr lang="es-E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es-CL" dirty="0" smtClean="0"/>
              </a:p>
              <a:p>
                <a:r>
                  <a:rPr lang="es-ES" dirty="0" smtClean="0"/>
                  <a:t>7.-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ES">
                                <a:latin typeface="Cambria Math" panose="02040503050406030204" pitchFamily="18" charset="0"/>
                              </a:rPr>
                              <m:t>l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𝑖𝑚</m:t>
                            </m:r>
                          </m:e>
                          <m:lim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func>
                  </m:oMath>
                </a14:m>
                <a:r>
                  <a:rPr lang="es-CL" dirty="0" smtClean="0"/>
                  <a:t>			8.-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ES">
                                <a:latin typeface="Cambria Math" panose="02040503050406030204" pitchFamily="18" charset="0"/>
                              </a:rPr>
                              <m:t>l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𝑖𝑚</m:t>
                            </m:r>
                          </m:e>
                          <m:lim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→2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den>
                        </m:f>
                      </m:e>
                    </m:func>
                  </m:oMath>
                </a14:m>
                <a:r>
                  <a:rPr lang="es-CL" dirty="0" smtClean="0"/>
                  <a:t>		9.-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ES">
                                <a:latin typeface="Cambria Math" panose="02040503050406030204" pitchFamily="18" charset="0"/>
                              </a:rPr>
                              <m:t>l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𝑖𝑚</m:t>
                            </m:r>
                          </m:e>
                          <m:lim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→3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endParaRPr lang="es-CL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270933" y="775358"/>
                <a:ext cx="11503377" cy="5173886"/>
              </a:xfrm>
              <a:blipFill rotWithShape="0">
                <a:blip r:embed="rId2"/>
                <a:stretch>
                  <a:fillRect l="-47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91493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BC571A-D92C-41B1-A7FD-3002B9879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FAA952B-B43E-426F-A800-6BE8F84DB73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MX"/>
              <a:t>Montoya.- 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589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762854" y="183185"/>
            <a:ext cx="10363826" cy="3424107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Aplicaremos técnicas simples e intuitivas para determinar algunos limites laterales 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9201BFE-22CE-42C1-B3A6-4A43981F6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379" y="1295739"/>
            <a:ext cx="920865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Conviene recordar el concepto de límite: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Decimos que la función </a:t>
            </a:r>
            <a:r>
              <a:rPr kumimoji="0" lang="es-CL" altLang="es-CL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f(x)</a:t>
            </a:r>
            <a:r>
              <a:rPr kumimoji="0" lang="es-CL" altLang="es-CL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tiende a </a:t>
            </a:r>
            <a:r>
              <a:rPr kumimoji="0" lang="es-CL" altLang="es-CL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</a:t>
            </a:r>
            <a:r>
              <a:rPr kumimoji="0" lang="es-CL" altLang="es-CL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</a:t>
            </a:r>
            <a:endParaRPr lang="es-CL" altLang="es-CL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lvl="0" algn="ctr" defTabSz="914400"/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                     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BC73165F-C7FA-44DD-8345-714A7096D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160" y="2263806"/>
            <a:ext cx="1966821" cy="786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64975EE6-48FB-435E-8891-047BF1CA4610}"/>
              </a:ext>
            </a:extLst>
          </p:cNvPr>
          <p:cNvSpPr txBox="1"/>
          <p:nvPr/>
        </p:nvSpPr>
        <p:spPr>
          <a:xfrm>
            <a:off x="1733365" y="3552873"/>
            <a:ext cx="63608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L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El concepto de </a:t>
            </a:r>
            <a:r>
              <a:rPr lang="es-CL" sz="18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límite lateral</a:t>
            </a:r>
            <a:r>
              <a:rPr lang="es-CL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 es el mismo, pero considerando que </a:t>
            </a:r>
            <a:r>
              <a:rPr lang="es-CL" sz="1800" dirty="0">
                <a:solidFill>
                  <a:srgbClr val="000000"/>
                </a:solidFill>
                <a:effectLst/>
                <a:latin typeface="MJXc-TeX-math-Iw"/>
                <a:ea typeface="Times New Roman" panose="02020603050405020304" pitchFamily="18" charset="0"/>
                <a:cs typeface="Open Sans" panose="020B0606030504020204" pitchFamily="34" charset="0"/>
              </a:rPr>
              <a:t>x</a:t>
            </a:r>
            <a:r>
              <a:rPr lang="es-CL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 se aproxima al punto </a:t>
            </a:r>
            <a:r>
              <a:rPr lang="es-CL" sz="1800" dirty="0">
                <a:solidFill>
                  <a:srgbClr val="000000"/>
                </a:solidFill>
                <a:effectLst/>
                <a:latin typeface="MJXc-TeX-math-Iw"/>
                <a:ea typeface="Times New Roman" panose="02020603050405020304" pitchFamily="18" charset="0"/>
                <a:cs typeface="Open Sans" panose="020B0606030504020204" pitchFamily="34" charset="0"/>
              </a:rPr>
              <a:t>a</a:t>
            </a:r>
            <a:r>
              <a:rPr lang="es-CL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 por su derecha o por su izquierda.</a:t>
            </a:r>
            <a:endParaRPr lang="es-C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887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Imagen 1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79D82DE4-5C08-4BE7-B604-54E48A829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762" y="1651250"/>
            <a:ext cx="1660294" cy="76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Imagen 5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5FC9F2BD-1166-4D2A-BD84-D47D6166AF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65" y="3714814"/>
            <a:ext cx="2872096" cy="1854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13">
                <a:extLst>
                  <a:ext uri="{FF2B5EF4-FFF2-40B4-BE49-F238E27FC236}">
                    <a16:creationId xmlns:a16="http://schemas.microsoft.com/office/drawing/2014/main" xmlns="" id="{5680CCBA-0805-49A0-9F6D-4A6D9958BF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9204" y="631313"/>
                <a:ext cx="8389398" cy="1293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altLang="es-CL" sz="2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Open Sans" panose="020B0606030504020204" pitchFamily="34" charset="0"/>
                    <a:ea typeface="Times New Roman" panose="02020603050405020304" pitchFamily="18" charset="0"/>
                  </a:rPr>
                  <a:t>Por ejemplo, consideremos la función </a:t>
                </a:r>
                <a:r>
                  <a:rPr kumimoji="0" lang="es-CL" altLang="es-CL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f(x)=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s-CL" altLang="es-CL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s-MX" altLang="es-CL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s-MX" altLang="es-CL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kumimoji="0" lang="es-CL" altLang="es-CL" sz="2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Open Sans" panose="020B0606030504020204" pitchFamily="34" charset="0"/>
                    <a:ea typeface="Times New Roman" panose="02020603050405020304" pitchFamily="18" charset="0"/>
                  </a:rPr>
                  <a:t>   y que queremos calcular su límite en 0, es decir, el límite</a:t>
                </a:r>
                <a:endParaRPr kumimoji="0" lang="es-CL" altLang="es-CL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CL" altLang="es-C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Rectangle 13">
                <a:extLst>
                  <a:ext uri="{FF2B5EF4-FFF2-40B4-BE49-F238E27FC236}">
                    <a16:creationId xmlns:a16="http://schemas.microsoft.com/office/drawing/2014/main" id="{5680CCBA-0805-49A0-9F6D-4A6D9958BF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09204" y="631313"/>
                <a:ext cx="8389398" cy="1293687"/>
              </a:xfrm>
              <a:prstGeom prst="rect">
                <a:avLst/>
              </a:prstGeom>
              <a:blipFill>
                <a:blip r:embed="rId4"/>
                <a:stretch>
                  <a:fillRect l="-11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4">
            <a:extLst>
              <a:ext uri="{FF2B5EF4-FFF2-40B4-BE49-F238E27FC236}">
                <a16:creationId xmlns:a16="http://schemas.microsoft.com/office/drawing/2014/main" xmlns="" id="{DB0317E7-CB42-45E2-B015-80C13C6B1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204" y="2400372"/>
            <a:ext cx="838939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Cuando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 charset="0"/>
                <a:ea typeface="Times New Roman" panose="02020603050405020304" pitchFamily="18" charset="0"/>
                <a:cs typeface="Open Sans" panose="020B0606030504020204" pitchFamily="34" charset="0"/>
              </a:rPr>
              <a:t>x</a:t>
            </a:r>
            <a:r>
              <a:rPr lang="es-CL" altLang="es-CL" sz="2400" dirty="0">
                <a:ea typeface="Times New Roman" panose="02020603050405020304" pitchFamily="18" charset="0"/>
              </a:rPr>
              <a:t> 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toma valores cercanos a 0 por su derecha,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 charset="0"/>
                <a:ea typeface="Times New Roman" panose="02020603050405020304" pitchFamily="18" charset="0"/>
                <a:cs typeface="Open Sans" panose="020B0606030504020204" pitchFamily="34" charset="0"/>
              </a:rPr>
              <a:t>f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in-Rw" charset="0"/>
                <a:ea typeface="Times New Roman" panose="02020603050405020304" pitchFamily="18" charset="0"/>
                <a:cs typeface="Open Sans" panose="020B0606030504020204" pitchFamily="34" charset="0"/>
              </a:rPr>
              <a:t>(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 charset="0"/>
                <a:ea typeface="Times New Roman" panose="02020603050405020304" pitchFamily="18" charset="0"/>
                <a:cs typeface="Open Sans" panose="020B0606030504020204" pitchFamily="34" charset="0"/>
              </a:rPr>
              <a:t>x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in-Rw" charset="0"/>
                <a:ea typeface="Times New Roman" panose="02020603050405020304" pitchFamily="18" charset="0"/>
                <a:cs typeface="Open Sans" panose="020B0606030504020204" pitchFamily="34" charset="0"/>
              </a:rPr>
              <a:t>)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 toma valores positivos grandes: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5">
            <a:extLst>
              <a:ext uri="{FF2B5EF4-FFF2-40B4-BE49-F238E27FC236}">
                <a16:creationId xmlns:a16="http://schemas.microsoft.com/office/drawing/2014/main" xmlns="" id="{56FC0323-9BEC-440F-97EB-0102B145E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3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0988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CC1D814-4840-4EDC-BE49-319339383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0814" y="1021831"/>
            <a:ext cx="7210372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Deducimos que el límite de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 charset="0"/>
                <a:ea typeface="Times New Roman" panose="02020603050405020304" pitchFamily="18" charset="0"/>
                <a:cs typeface="Open Sans" panose="020B0606030504020204" pitchFamily="34" charset="0"/>
              </a:rPr>
              <a:t>f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in-Rw" charset="0"/>
                <a:ea typeface="Times New Roman" panose="02020603050405020304" pitchFamily="18" charset="0"/>
                <a:cs typeface="Open Sans" panose="020B0606030504020204" pitchFamily="34" charset="0"/>
              </a:rPr>
              <a:t>(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 charset="0"/>
                <a:ea typeface="Times New Roman" panose="02020603050405020304" pitchFamily="18" charset="0"/>
                <a:cs typeface="Open Sans" panose="020B0606030504020204" pitchFamily="34" charset="0"/>
              </a:rPr>
              <a:t>x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in-Rw" charset="0"/>
                <a:ea typeface="Times New Roman" panose="02020603050405020304" pitchFamily="18" charset="0"/>
                <a:cs typeface="Open Sans" panose="020B0606030504020204" pitchFamily="34" charset="0"/>
              </a:rPr>
              <a:t>)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 cuando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 charset="0"/>
                <a:ea typeface="Times New Roman" panose="02020603050405020304" pitchFamily="18" charset="0"/>
                <a:cs typeface="Open Sans" panose="020B0606030504020204" pitchFamily="34" charset="0"/>
              </a:rPr>
              <a:t>x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 tiende a 0 </a:t>
            </a:r>
            <a:r>
              <a:rPr kumimoji="0" lang="es-CL" altLang="es-CL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por la derecha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 es infinito positivo: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6" name="Imagen 6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DA971A45-B531-40C2-9BA4-49461A1F6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956" y="2447861"/>
            <a:ext cx="2065717" cy="1228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9146D09-EC7A-473F-90A5-B859A8E6F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4901" y="2672493"/>
            <a:ext cx="721037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6460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29AE17EB-3ABA-4F07-8337-8438F91FD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0743" y="375065"/>
            <a:ext cx="88305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Sin embargo, si </a:t>
            </a:r>
            <a:r>
              <a:rPr kumimoji="0" lang="es-CL" altLang="es-CL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MJXc-TeX-math-Iw" charset="0"/>
                <a:ea typeface="Times New Roman" panose="02020603050405020304" pitchFamily="18" charset="0"/>
                <a:cs typeface="Open Sans" panose="020B0606030504020204" pitchFamily="34" charset="0"/>
              </a:rPr>
              <a:t>x</a:t>
            </a:r>
            <a:r>
              <a:rPr kumimoji="0" lang="es-CL" altLang="es-CL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x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 se aproxima por la izquierda de 0,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 charset="0"/>
                <a:ea typeface="Times New Roman" panose="02020603050405020304" pitchFamily="18" charset="0"/>
                <a:cs typeface="Open Sans" panose="020B0606030504020204" pitchFamily="34" charset="0"/>
              </a:rPr>
              <a:t>f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in-Rw" charset="0"/>
                <a:ea typeface="Times New Roman" panose="02020603050405020304" pitchFamily="18" charset="0"/>
                <a:cs typeface="Open Sans" panose="020B0606030504020204" pitchFamily="34" charset="0"/>
              </a:rPr>
              <a:t>(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 charset="0"/>
                <a:ea typeface="Times New Roman" panose="02020603050405020304" pitchFamily="18" charset="0"/>
                <a:cs typeface="Open Sans" panose="020B0606030504020204" pitchFamily="34" charset="0"/>
              </a:rPr>
              <a:t>x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in-Rw" charset="0"/>
                <a:ea typeface="Times New Roman" panose="02020603050405020304" pitchFamily="18" charset="0"/>
                <a:cs typeface="Open Sans" panose="020B0606030504020204" pitchFamily="34" charset="0"/>
              </a:rPr>
              <a:t>)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 toma valores muy pequeños: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7" name="Imagen 7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AB260A3A-2D33-48FF-8F65-1CEFCB309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016" y="2006497"/>
            <a:ext cx="3077783" cy="198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9DFA304E-337C-482D-A41E-F996155BA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324" y="4257968"/>
            <a:ext cx="815614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Por tanto, el límite de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 charset="0"/>
                <a:ea typeface="Times New Roman" panose="02020603050405020304" pitchFamily="18" charset="0"/>
                <a:cs typeface="Open Sans" panose="020B0606030504020204" pitchFamily="34" charset="0"/>
              </a:rPr>
              <a:t>f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in-Rw" charset="0"/>
                <a:ea typeface="Times New Roman" panose="02020603050405020304" pitchFamily="18" charset="0"/>
                <a:cs typeface="Open Sans" panose="020B0606030504020204" pitchFamily="34" charset="0"/>
              </a:rPr>
              <a:t>(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 charset="0"/>
                <a:ea typeface="Times New Roman" panose="02020603050405020304" pitchFamily="18" charset="0"/>
                <a:cs typeface="Open Sans" panose="020B0606030504020204" pitchFamily="34" charset="0"/>
              </a:rPr>
              <a:t>x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in-Rw" charset="0"/>
                <a:ea typeface="Times New Roman" panose="02020603050405020304" pitchFamily="18" charset="0"/>
                <a:cs typeface="Open Sans" panose="020B0606030504020204" pitchFamily="34" charset="0"/>
              </a:rPr>
              <a:t>)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f(x)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 cuando </a:t>
            </a:r>
            <a:r>
              <a:rPr kumimoji="0" lang="es-CL" altLang="es-CL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MJXc-TeX-math-Iw" charset="0"/>
                <a:ea typeface="Times New Roman" panose="02020603050405020304" pitchFamily="18" charset="0"/>
                <a:cs typeface="Open Sans" panose="020B0606030504020204" pitchFamily="34" charset="0"/>
              </a:rPr>
              <a:t>x</a:t>
            </a:r>
            <a:r>
              <a:rPr kumimoji="0" lang="es-CL" altLang="es-CL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x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 tiende a 0 </a:t>
            </a:r>
            <a:r>
              <a:rPr kumimoji="0" lang="es-CL" altLang="es-CL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por la izquierda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 es infinito negativo</a:t>
            </a:r>
            <a:r>
              <a:rPr kumimoji="0" lang="es-CL" altLang="es-CL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: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Imagen 6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A2ADB385-17F9-46A9-B0D8-7DB0C6A5618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343" y="5523839"/>
            <a:ext cx="1173480" cy="8059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1535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ED17FC1F-836C-456B-8848-239757188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7497" y="780330"/>
            <a:ext cx="672192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Gráfica de la función: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1" name="Imagen 11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3A0C241D-3829-48A8-88A7-45B0EF3D7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934" y="1966403"/>
            <a:ext cx="4456590" cy="3741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0D61D7D5-1D4E-40DB-9589-7100851B5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9934" y="4557204"/>
            <a:ext cx="672192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1579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32FD7E4B-3E4F-4B6B-B303-C8AE1FF21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218" y="635430"/>
            <a:ext cx="9531927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Lógicamente, si una función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/>
                <a:ea typeface="Times New Roman" panose="02020603050405020304" pitchFamily="18" charset="0"/>
                <a:cs typeface="Open Sans" panose="020B0606030504020204" pitchFamily="34" charset="0"/>
              </a:rPr>
              <a:t>f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in-Rw"/>
                <a:ea typeface="Times New Roman" panose="02020603050405020304" pitchFamily="18" charset="0"/>
                <a:cs typeface="Open Sans" panose="020B0606030504020204" pitchFamily="34" charset="0"/>
              </a:rPr>
              <a:t>(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/>
                <a:ea typeface="Times New Roman" panose="02020603050405020304" pitchFamily="18" charset="0"/>
                <a:cs typeface="Open Sans" panose="020B0606030504020204" pitchFamily="34" charset="0"/>
              </a:rPr>
              <a:t>x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in-Rw"/>
                <a:ea typeface="Times New Roman" panose="02020603050405020304" pitchFamily="18" charset="0"/>
                <a:cs typeface="Open Sans" panose="020B0606030504020204" pitchFamily="34" charset="0"/>
              </a:rPr>
              <a:t>)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f(x)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 tiende a puntos distintos cuando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/>
                <a:ea typeface="Times New Roman" panose="02020603050405020304" pitchFamily="18" charset="0"/>
                <a:cs typeface="Open Sans" panose="020B0606030504020204" pitchFamily="34" charset="0"/>
              </a:rPr>
              <a:t>x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 se aproxima por la izquierda y por la derecha de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/>
                <a:ea typeface="Times New Roman" panose="02020603050405020304" pitchFamily="18" charset="0"/>
                <a:cs typeface="Open Sans" panose="020B0606030504020204" pitchFamily="34" charset="0"/>
              </a:rPr>
              <a:t>a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, no tiene sentido hablar del límite de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/>
                <a:ea typeface="Times New Roman" panose="02020603050405020304" pitchFamily="18" charset="0"/>
                <a:cs typeface="Open Sans" panose="020B0606030504020204" pitchFamily="34" charset="0"/>
              </a:rPr>
              <a:t>f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in-Rw"/>
                <a:ea typeface="Times New Roman" panose="02020603050405020304" pitchFamily="18" charset="0"/>
                <a:cs typeface="Open Sans" panose="020B0606030504020204" pitchFamily="34" charset="0"/>
              </a:rPr>
              <a:t>(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/>
                <a:ea typeface="Times New Roman" panose="02020603050405020304" pitchFamily="18" charset="0"/>
                <a:cs typeface="Open Sans" panose="020B0606030504020204" pitchFamily="34" charset="0"/>
              </a:rPr>
              <a:t>x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in-Rw"/>
                <a:ea typeface="Times New Roman" panose="02020603050405020304" pitchFamily="18" charset="0"/>
                <a:cs typeface="Open Sans" panose="020B0606030504020204" pitchFamily="34" charset="0"/>
              </a:rPr>
              <a:t>)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en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/>
                <a:ea typeface="Times New Roman" panose="02020603050405020304" pitchFamily="18" charset="0"/>
                <a:cs typeface="Open Sans" panose="020B0606030504020204" pitchFamily="34" charset="0"/>
              </a:rPr>
              <a:t>a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. En este caso, decimos que el límite no existe: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tiene sentido hablar del l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mite de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/>
                <a:ea typeface="Times New Roman" panose="02020603050405020304" pitchFamily="18" charset="0"/>
                <a:cs typeface="Open Sans" panose="020B0606030504020204" pitchFamily="34" charset="0"/>
              </a:rPr>
              <a:t>f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in-Rw"/>
                <a:ea typeface="Times New Roman" panose="02020603050405020304" pitchFamily="18" charset="0"/>
                <a:cs typeface="Open Sans" panose="020B0606030504020204" pitchFamily="34" charset="0"/>
              </a:rPr>
              <a:t>(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th-Iw"/>
                <a:ea typeface="Times New Roman" panose="02020603050405020304" pitchFamily="18" charset="0"/>
                <a:cs typeface="Open Sans" panose="020B0606030504020204" pitchFamily="34" charset="0"/>
              </a:rPr>
              <a:t>x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JXc-TeX-main-Rw"/>
                <a:ea typeface="Times New Roman" panose="02020603050405020304" pitchFamily="18" charset="0"/>
                <a:cs typeface="Open Sans" panose="020B0606030504020204" pitchFamily="34" charset="0"/>
              </a:rPr>
              <a:t>)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En este caso, decimos que el l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mite no existe: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145" name="Imagen 12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11BDD753-719B-4A13-9DC2-780ACB392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248" y="3133817"/>
            <a:ext cx="3215511" cy="1766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BDB6D92C-6713-43E4-BCC9-11337EE0E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218" y="2598016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686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8E94CF66-C189-4BDC-A258-3BDD97704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4708" y="827713"/>
            <a:ext cx="774751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l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mite de una funci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MJXc-TeX-math-Iw" charset="0"/>
                <a:ea typeface="Times New Roman" panose="02020603050405020304" pitchFamily="18" charset="0"/>
                <a:cs typeface="Open Sans" panose="020B0606030504020204" pitchFamily="34" charset="0"/>
              </a:rPr>
              <a:t>f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MJXc-TeX-main-Rw" charset="0"/>
                <a:ea typeface="Times New Roman" panose="02020603050405020304" pitchFamily="18" charset="0"/>
                <a:cs typeface="Open Sans" panose="020B0606030504020204" pitchFamily="34" charset="0"/>
              </a:rPr>
              <a:t>(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MJXc-TeX-math-Iw" charset="0"/>
                <a:ea typeface="Times New Roman" panose="02020603050405020304" pitchFamily="18" charset="0"/>
                <a:cs typeface="Open Sans" panose="020B0606030504020204" pitchFamily="34" charset="0"/>
              </a:rPr>
              <a:t>x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MJXc-TeX-main-Rw" charset="0"/>
                <a:ea typeface="Times New Roman" panose="02020603050405020304" pitchFamily="18" charset="0"/>
                <a:cs typeface="Open Sans" panose="020B0606030504020204" pitchFamily="34" charset="0"/>
              </a:rPr>
              <a:t>)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igual a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MJXc-TeX-math-Iw" charset="0"/>
                <a:ea typeface="Times New Roman" panose="02020603050405020304" pitchFamily="18" charset="0"/>
                <a:cs typeface="Open Sans" panose="020B0606030504020204" pitchFamily="34" charset="0"/>
              </a:rPr>
              <a:t>L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si, y s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 s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existen sus l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mites laterales y coinciden:</a:t>
            </a:r>
            <a:endParaRPr kumimoji="0" lang="es-C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169" name="Imagen 13" descr="Explicamos el concepto de límite lateral de una función con ejemplos y resolvemos algunos problemas relacionados. También, proporcionamos la definición formal de límite lateral. Límite por la izquierda y por la derecha. Funciones racionales y funciones definidas a trozos o por partes. Cálculo de límites. Límites resueltos. Matemáticas. Secundaria, bachillerato y universidad.">
            <a:extLst>
              <a:ext uri="{FF2B5EF4-FFF2-40B4-BE49-F238E27FC236}">
                <a16:creationId xmlns:a16="http://schemas.microsoft.com/office/drawing/2014/main" xmlns="" id="{6531DD67-3BEA-4EC1-B787-93928C7BC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04" y="2880518"/>
            <a:ext cx="3443369" cy="2227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341C2EC3-28BE-4442-82B0-91C291AA5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395" y="3204422"/>
            <a:ext cx="774751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272926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Gota</Template>
  <TotalTime>74</TotalTime>
  <Words>295</Words>
  <Application>Microsoft Office PowerPoint</Application>
  <PresentationFormat>Panorámica</PresentationFormat>
  <Paragraphs>80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5" baseType="lpstr">
      <vt:lpstr>Arial</vt:lpstr>
      <vt:lpstr>Calibri</vt:lpstr>
      <vt:lpstr>Cambria Math</vt:lpstr>
      <vt:lpstr>Courier New</vt:lpstr>
      <vt:lpstr>MJXc-TeX-main-Rw</vt:lpstr>
      <vt:lpstr>MJXc-TeX-math-Iw</vt:lpstr>
      <vt:lpstr>Open Sans</vt:lpstr>
      <vt:lpstr>Symbol</vt:lpstr>
      <vt:lpstr>Times New Roman</vt:lpstr>
      <vt:lpstr>Tw Cen MT</vt:lpstr>
      <vt:lpstr>Gota</vt:lpstr>
      <vt:lpstr>Límites laterales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Limites laterales</dc:title>
  <dc:creator>Montoya</dc:creator>
  <cp:lastModifiedBy>Montoya</cp:lastModifiedBy>
  <cp:revision>4</cp:revision>
  <dcterms:created xsi:type="dcterms:W3CDTF">2021-08-09T17:32:24Z</dcterms:created>
  <dcterms:modified xsi:type="dcterms:W3CDTF">2021-08-11T17:24:09Z</dcterms:modified>
</cp:coreProperties>
</file>